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58" r:id="rId4"/>
    <p:sldId id="283" r:id="rId5"/>
    <p:sldId id="257" r:id="rId6"/>
    <p:sldId id="260" r:id="rId7"/>
    <p:sldId id="271" r:id="rId8"/>
    <p:sldId id="261" r:id="rId9"/>
    <p:sldId id="262" r:id="rId10"/>
    <p:sldId id="286" r:id="rId11"/>
    <p:sldId id="280" r:id="rId12"/>
    <p:sldId id="285" r:id="rId13"/>
    <p:sldId id="263" r:id="rId14"/>
    <p:sldId id="273" r:id="rId15"/>
    <p:sldId id="276" r:id="rId16"/>
    <p:sldId id="284" r:id="rId17"/>
    <p:sldId id="274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FD6"/>
    <a:srgbClr val="2A9288"/>
    <a:srgbClr val="2A322F"/>
    <a:srgbClr val="2B5259"/>
    <a:srgbClr val="F2CE36"/>
    <a:srgbClr val="C85A0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77190" autoAdjust="0"/>
  </p:normalViewPr>
  <p:slideViewPr>
    <p:cSldViewPr snapToGrid="0">
      <p:cViewPr varScale="1">
        <p:scale>
          <a:sx n="86" d="100"/>
          <a:sy n="86" d="100"/>
        </p:scale>
        <p:origin x="90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7443798091762"/>
          <c:y val="3.125E-2"/>
          <c:w val="0.87132519361797323"/>
          <c:h val="0.827680446194225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FY2017-18</c:v>
                </c:pt>
              </c:strCache>
            </c:strRef>
          </c:tx>
          <c:spPr>
            <a:solidFill>
              <a:srgbClr val="287F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Citations</c:v>
                </c:pt>
                <c:pt idx="1">
                  <c:v>Contracted</c:v>
                </c:pt>
                <c:pt idx="2">
                  <c:v>Complaints</c:v>
                </c:pt>
                <c:pt idx="3">
                  <c:v>Violations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 formatCode="General">
                  <c:v>243</c:v>
                </c:pt>
                <c:pt idx="1">
                  <c:v>906</c:v>
                </c:pt>
                <c:pt idx="2">
                  <c:v>637</c:v>
                </c:pt>
                <c:pt idx="3">
                  <c:v>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E-425D-AE4E-7C84257ABA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Citations</c:v>
                </c:pt>
                <c:pt idx="1">
                  <c:v>Contracted</c:v>
                </c:pt>
                <c:pt idx="2">
                  <c:v>Complaints</c:v>
                </c:pt>
                <c:pt idx="3">
                  <c:v>Violations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337</c:v>
                </c:pt>
                <c:pt idx="1">
                  <c:v>888</c:v>
                </c:pt>
                <c:pt idx="2">
                  <c:v>429</c:v>
                </c:pt>
                <c:pt idx="3" formatCode="#,##0">
                  <c:v>11613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6E-425D-AE4E-7C84257ABA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60320496"/>
        <c:axId val="360319840"/>
      </c:barChart>
      <c:catAx>
        <c:axId val="36032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319840"/>
        <c:crosses val="autoZero"/>
        <c:auto val="1"/>
        <c:lblAlgn val="ctr"/>
        <c:lblOffset val="100"/>
        <c:noMultiLvlLbl val="0"/>
      </c:catAx>
      <c:valAx>
        <c:axId val="360319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32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FY2017-18</c:v>
                </c:pt>
              </c:strCache>
            </c:strRef>
          </c:tx>
          <c:spPr>
            <a:solidFill>
              <a:srgbClr val="287F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Citations</c:v>
                </c:pt>
                <c:pt idx="1">
                  <c:v>Contracted</c:v>
                </c:pt>
                <c:pt idx="2">
                  <c:v>Complaints</c:v>
                </c:pt>
                <c:pt idx="3">
                  <c:v>Violations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 formatCode="General">
                  <c:v>1138</c:v>
                </c:pt>
                <c:pt idx="1">
                  <c:v>3424</c:v>
                </c:pt>
                <c:pt idx="2">
                  <c:v>1924</c:v>
                </c:pt>
                <c:pt idx="3">
                  <c:v>35266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E-425D-AE4E-7C84257ABA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Citations</c:v>
                </c:pt>
                <c:pt idx="1">
                  <c:v>Contracted</c:v>
                </c:pt>
                <c:pt idx="2">
                  <c:v>Complaints</c:v>
                </c:pt>
                <c:pt idx="3">
                  <c:v>Violations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1739</c:v>
                </c:pt>
                <c:pt idx="1">
                  <c:v>1646</c:v>
                </c:pt>
                <c:pt idx="2">
                  <c:v>1687</c:v>
                </c:pt>
                <c:pt idx="3" formatCode="#,##0">
                  <c:v>40086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6E-425D-AE4E-7C84257ABA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60320496"/>
        <c:axId val="360319840"/>
      </c:barChart>
      <c:catAx>
        <c:axId val="36032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319840"/>
        <c:crosses val="autoZero"/>
        <c:auto val="1"/>
        <c:lblAlgn val="ctr"/>
        <c:lblOffset val="100"/>
        <c:noMultiLvlLbl val="0"/>
      </c:catAx>
      <c:valAx>
        <c:axId val="360319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32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FY2017-18</c:v>
                </c:pt>
              </c:strCache>
            </c:strRef>
          </c:tx>
          <c:spPr>
            <a:solidFill>
              <a:srgbClr val="287F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2610</c:v>
                </c:pt>
                <c:pt idx="1">
                  <c:v>3930</c:v>
                </c:pt>
                <c:pt idx="2">
                  <c:v>3084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8-46AB-B7DD-A6F334F614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3478</c:v>
                </c:pt>
                <c:pt idx="1">
                  <c:v>4391</c:v>
                </c:pt>
                <c:pt idx="2">
                  <c:v>3744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78-46AB-B7DD-A6F334F61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683760"/>
        <c:axId val="365680152"/>
      </c:barChart>
      <c:catAx>
        <c:axId val="36568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680152"/>
        <c:crosses val="autoZero"/>
        <c:auto val="1"/>
        <c:lblAlgn val="ctr"/>
        <c:lblOffset val="100"/>
        <c:noMultiLvlLbl val="0"/>
      </c:catAx>
      <c:valAx>
        <c:axId val="36568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68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FY2017-18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164</c:v>
                </c:pt>
                <c:pt idx="1">
                  <c:v>289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89-49F3-8BD9-5D4F9E9A75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FY2018-19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184</c:v>
                </c:pt>
                <c:pt idx="1">
                  <c:v>129</c:v>
                </c:pt>
                <c:pt idx="2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89-49F3-8BD9-5D4F9E9A7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8510032"/>
        <c:axId val="268511672"/>
      </c:barChart>
      <c:catAx>
        <c:axId val="26851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511672"/>
        <c:crosses val="autoZero"/>
        <c:auto val="1"/>
        <c:lblAlgn val="ctr"/>
        <c:lblOffset val="100"/>
        <c:noMultiLvlLbl val="0"/>
      </c:catAx>
      <c:valAx>
        <c:axId val="26851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51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u="sng" dirty="0">
                <a:solidFill>
                  <a:schemeClr val="tx1"/>
                </a:solidFill>
              </a:rPr>
              <a:t>Methods of Compliance</a:t>
            </a:r>
          </a:p>
        </c:rich>
      </c:tx>
      <c:layout>
        <c:manualLayout>
          <c:xMode val="edge"/>
          <c:yMode val="edge"/>
          <c:x val="0.2928669823304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Methods of Compliance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3C-4BDF-942F-13C140C829A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3C-4BDF-942F-13C140C829A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3C-4BDF-942F-13C140C829AE}"/>
              </c:ext>
            </c:extLst>
          </c:dPt>
          <c:dLbls>
            <c:dLbl>
              <c:idx val="0"/>
              <c:layout>
                <c:manualLayout>
                  <c:x val="-5.3785350825688319E-2"/>
                  <c:y val="-8.6885465272339577E-2"/>
                </c:manualLayout>
              </c:layout>
              <c:tx>
                <c:rich>
                  <a:bodyPr/>
                  <a:lstStyle/>
                  <a:p>
                    <a:fld id="{A1238570-E978-48EF-B650-176F25F1AD3C}" type="CATEGORYNAME">
                      <a:rPr lang="en-US" sz="1400" b="1"/>
                      <a:pPr/>
                      <a:t>[CATEGORY NAME]</a:t>
                    </a:fld>
                    <a:r>
                      <a:rPr lang="en-US" sz="1400" b="1"/>
                      <a:t>
</a:t>
                    </a:r>
                    <a:fld id="{12C19B36-1832-4414-BBFA-7E4F7C7B5F3F}" type="PERCENTAGE">
                      <a:rPr lang="en-US" sz="1400" b="1"/>
                      <a:pPr/>
                      <a:t>[PERCENTAGE]</a:t>
                    </a:fld>
                    <a:endParaRPr lang="en-US" sz="1400" b="1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E3C-4BDF-942F-13C140C829AE}"/>
                </c:ext>
              </c:extLst>
            </c:dLbl>
            <c:dLbl>
              <c:idx val="1"/>
              <c:layout>
                <c:manualLayout>
                  <c:x val="3.0971371151647702E-2"/>
                  <c:y val="1.02872137502801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3C-4BDF-942F-13C140C829AE}"/>
                </c:ext>
              </c:extLst>
            </c:dLbl>
            <c:dLbl>
              <c:idx val="2"/>
              <c:layout>
                <c:manualLayout>
                  <c:x val="0.11479632668488805"/>
                  <c:y val="7.5301462396480515E-2"/>
                </c:manualLayout>
              </c:layout>
              <c:tx>
                <c:rich>
                  <a:bodyPr/>
                  <a:lstStyle/>
                  <a:p>
                    <a:fld id="{2045667E-6799-4674-B4C7-A197FA267C61}" type="CATEGORYNAME">
                      <a:rPr lang="en-US" sz="1400" b="1"/>
                      <a:pPr/>
                      <a:t>[CATEGORY NAME]</a:t>
                    </a:fld>
                    <a:r>
                      <a:rPr lang="en-US" sz="1400" b="1"/>
                      <a:t>
</a:t>
                    </a:r>
                    <a:fld id="{5BA3683A-95E2-47E6-AC8A-AA068BA68763}" type="PERCENTAGE">
                      <a:rPr lang="en-US" sz="1400" b="1"/>
                      <a:pPr/>
                      <a:t>[PERCENTAGE]</a:t>
                    </a:fld>
                    <a:endParaRPr lang="en-US" sz="1400" b="1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E3C-4BDF-942F-13C140C829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Voluntary Compliance</c:v>
                </c:pt>
                <c:pt idx="1">
                  <c:v>Contractor Abatements</c:v>
                </c:pt>
                <c:pt idx="2">
                  <c:v>Citations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#,##0">
                  <c:v>9652</c:v>
                </c:pt>
                <c:pt idx="1">
                  <c:v>888</c:v>
                </c:pt>
                <c:pt idx="2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C-4BDF-942F-13C140C829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6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Code Case Average</a:t>
            </a:r>
            <a:r>
              <a:rPr lang="en-US" baseline="0" dirty="0"/>
              <a:t> – </a:t>
            </a:r>
            <a:r>
              <a:rPr lang="en-US" baseline="0" dirty="0" smtClean="0"/>
              <a:t>4</a:t>
            </a:r>
            <a:r>
              <a:rPr lang="en-US" baseline="30000" dirty="0" smtClean="0"/>
              <a:t>th</a:t>
            </a:r>
            <a:r>
              <a:rPr lang="en-US" baseline="0" dirty="0" smtClean="0"/>
              <a:t> Quarter </a:t>
            </a:r>
            <a:r>
              <a:rPr lang="en-US" baseline="0" dirty="0"/>
              <a:t>Days from Open to Close </a:t>
            </a:r>
            <a:endParaRPr lang="en-US" dirty="0"/>
          </a:p>
        </c:rich>
      </c:tx>
      <c:layout>
        <c:manualLayout>
          <c:xMode val="edge"/>
          <c:yMode val="edge"/>
          <c:x val="4.2343749999999899E-3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809035883047114E-2"/>
          <c:y val="0.14852540456198254"/>
          <c:w val="0.90616198551536808"/>
          <c:h val="0.793318686115373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YTD</c:v>
                </c:pt>
                <c:pt idx="1">
                  <c:v>Q4</c:v>
                </c:pt>
                <c:pt idx="2">
                  <c:v>Q3</c:v>
                </c:pt>
                <c:pt idx="3">
                  <c:v>Q2</c:v>
                </c:pt>
                <c:pt idx="4">
                  <c:v>Q1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23</c:v>
                </c:pt>
                <c:pt idx="2">
                  <c:v>23</c:v>
                </c:pt>
                <c:pt idx="3">
                  <c:v>21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6-4D61-B69F-43245EB959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FY17-18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YTD</c:v>
                </c:pt>
                <c:pt idx="1">
                  <c:v>Q4</c:v>
                </c:pt>
                <c:pt idx="2">
                  <c:v>Q3</c:v>
                </c:pt>
                <c:pt idx="3">
                  <c:v>Q2</c:v>
                </c:pt>
                <c:pt idx="4">
                  <c:v>Q1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</c:v>
                </c:pt>
                <c:pt idx="1">
                  <c:v>20</c:v>
                </c:pt>
                <c:pt idx="2">
                  <c:v>22</c:v>
                </c:pt>
                <c:pt idx="3">
                  <c:v>22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26-4D61-B69F-43245EB959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121265263"/>
        <c:axId val="1463602799"/>
      </c:barChart>
      <c:catAx>
        <c:axId val="2121265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602799"/>
        <c:crosses val="autoZero"/>
        <c:auto val="1"/>
        <c:lblAlgn val="ctr"/>
        <c:lblOffset val="100"/>
        <c:noMultiLvlLbl val="0"/>
      </c:catAx>
      <c:valAx>
        <c:axId val="14636027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26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5391487112462"/>
          <c:y val="5.3306489152034446E-2"/>
          <c:w val="0.21194548778609659"/>
          <c:h val="4.9237235104899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Violations</c:v>
                </c:pt>
              </c:strCache>
            </c:strRef>
          </c:tx>
          <c:spPr>
            <a:gradFill rotWithShape="1">
              <a:gsLst>
                <a:gs pos="0">
                  <a:schemeClr val="accent1"/>
                </a:gs>
                <a:gs pos="90000">
                  <a:schemeClr val="accent1">
                    <a:shade val="100000"/>
                    <a:satMod val="105000"/>
                  </a:schemeClr>
                </a:gs>
                <a:gs pos="100000">
                  <a:schemeClr val="accent1">
                    <a:shade val="80000"/>
                    <a:satMod val="12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0"/>
                  <c:y val="-1.881310272292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CA-4E21-94DB-4727B90E56CD}"/>
                </c:ext>
              </c:extLst>
            </c:dLbl>
            <c:dLbl>
              <c:idx val="3"/>
              <c:layout>
                <c:manualLayout>
                  <c:x val="0"/>
                  <c:y val="-2.4188274929477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3E-44B2-90B8-0DE142142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High Grass</c:v>
                </c:pt>
                <c:pt idx="1">
                  <c:v>Overhanging Limbs</c:v>
                </c:pt>
                <c:pt idx="2">
                  <c:v>Trash, Junk &amp; Debris</c:v>
                </c:pt>
                <c:pt idx="3">
                  <c:v>Landscaping &amp; Vegetation Maint.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2782</c:v>
                </c:pt>
                <c:pt idx="1">
                  <c:v>1949</c:v>
                </c:pt>
                <c:pt idx="2">
                  <c:v>1712</c:v>
                </c:pt>
                <c:pt idx="3">
                  <c:v>1290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2-4E49-ACD5-E2B7D734F1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3400464"/>
        <c:axId val="363399152"/>
      </c:barChart>
      <c:catAx>
        <c:axId val="36340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399152"/>
        <c:crosses val="autoZero"/>
        <c:auto val="1"/>
        <c:lblAlgn val="ctr"/>
        <c:lblOffset val="100"/>
        <c:noMultiLvlLbl val="0"/>
      </c:catAx>
      <c:valAx>
        <c:axId val="36339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40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647655580180203E-2"/>
          <c:y val="3.6402533180617584E-2"/>
          <c:w val="0.92427674628338485"/>
          <c:h val="0.80038355971649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FY17-18</c:v>
                </c:pt>
              </c:strCache>
            </c:strRef>
          </c:tx>
          <c:spPr>
            <a:solidFill>
              <a:srgbClr val="287FD6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Violations Identified</c:v>
                </c:pt>
                <c:pt idx="1">
                  <c:v>Escalated to Code Officer</c:v>
                </c:pt>
                <c:pt idx="2">
                  <c:v>Voluntary Compliance</c:v>
                </c:pt>
                <c:pt idx="3">
                  <c:v>Pending Re-Inspection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297</c:v>
                </c:pt>
                <c:pt idx="1">
                  <c:v>149</c:v>
                </c:pt>
                <c:pt idx="2">
                  <c:v>102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A-4F27-A821-FA15F0AA7E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FY18-19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Violations Identified</c:v>
                </c:pt>
                <c:pt idx="1">
                  <c:v>Escalated to Code Officer</c:v>
                </c:pt>
                <c:pt idx="2">
                  <c:v>Voluntary Compliance</c:v>
                </c:pt>
                <c:pt idx="3">
                  <c:v>Pending Re-Inspection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767</c:v>
                </c:pt>
                <c:pt idx="1">
                  <c:v>333</c:v>
                </c:pt>
                <c:pt idx="2">
                  <c:v>302</c:v>
                </c:pt>
                <c:pt idx="3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DA-4F27-A821-FA15F0AA7E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19733808"/>
        <c:axId val="419743648"/>
      </c:barChart>
      <c:catAx>
        <c:axId val="41973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743648"/>
        <c:crosses val="autoZero"/>
        <c:auto val="1"/>
        <c:lblAlgn val="ctr"/>
        <c:lblOffset val="100"/>
        <c:noMultiLvlLbl val="0"/>
      </c:catAx>
      <c:valAx>
        <c:axId val="41974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73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25276218517E-2"/>
          <c:y val="0.92171058409114681"/>
          <c:w val="0.91765538808094871"/>
          <c:h val="6.053935493669494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Maintenance Status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20B-4F6D-9B32-DDBF76E53835}"/>
              </c:ext>
            </c:extLst>
          </c:dPt>
          <c:dPt>
            <c:idx val="1"/>
            <c:bubble3D val="0"/>
            <c:spPr>
              <a:solidFill>
                <a:srgbClr val="F2CE3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20B-4F6D-9B32-DDBF76E5383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20B-4F6D-9B32-DDBF76E53835}"/>
              </c:ext>
            </c:extLst>
          </c:dPt>
          <c:dPt>
            <c:idx val="3"/>
            <c:bubble3D val="0"/>
            <c:spPr>
              <a:solidFill>
                <a:srgbClr val="FF5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20B-4F6D-9B32-DDBF76E53835}"/>
              </c:ext>
            </c:extLst>
          </c:dPt>
          <c:dLbls>
            <c:dLbl>
              <c:idx val="0"/>
              <c:layout>
                <c:manualLayout>
                  <c:x val="4.7999311397862336E-2"/>
                  <c:y val="-2.21160403300250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0B-4F6D-9B32-DDBF76E53835}"/>
                </c:ext>
              </c:extLst>
            </c:dLbl>
            <c:dLbl>
              <c:idx val="1"/>
              <c:layout>
                <c:manualLayout>
                  <c:x val="-8.2875512709200318E-3"/>
                  <c:y val="-1.291682383438832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B-4F6D-9B32-DDBF76E53835}"/>
                </c:ext>
              </c:extLst>
            </c:dLbl>
            <c:dLbl>
              <c:idx val="2"/>
              <c:layout>
                <c:manualLayout>
                  <c:x val="-6.8488780276039635E-2"/>
                  <c:y val="-1.84454043012545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0B-4F6D-9B32-DDBF76E53835}"/>
                </c:ext>
              </c:extLst>
            </c:dLbl>
            <c:dLbl>
              <c:idx val="3"/>
              <c:layout>
                <c:manualLayout>
                  <c:x val="6.538464417233017E-2"/>
                  <c:y val="2.94681959837811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0B-4F6D-9B32-DDBF76E538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First Notice</c:v>
                </c:pt>
                <c:pt idx="1">
                  <c:v>Second Notice</c:v>
                </c:pt>
                <c:pt idx="2">
                  <c:v>Compliance</c:v>
                </c:pt>
                <c:pt idx="3">
                  <c:v>Auto Maintenance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148</c:v>
                </c:pt>
                <c:pt idx="1">
                  <c:v>62</c:v>
                </c:pt>
                <c:pt idx="2">
                  <c:v>86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0B-4F6D-9B32-DDBF76E5383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8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0.37551</cdr:x>
      <cdr:y>0.04998</cdr:y>
    </cdr:from>
    <cdr:to>
      <cdr:x>0.68899</cdr:x>
      <cdr:y>0.14086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71268" y="214571"/>
          <a:ext cx="2480409" cy="390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4</a:t>
          </a:r>
          <a:r>
            <a:rPr lang="en-US" sz="1600" b="1" baseline="30000" dirty="0"/>
            <a:t>th</a:t>
          </a:r>
          <a:r>
            <a:rPr lang="en-US" sz="1600" b="1" dirty="0"/>
            <a:t> Quarter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CE47B6E7-D0CD-4ADB-B1AF-A98AAC469936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E7F412D-E37A-4221-AE1A-C7CDB2A68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25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12DA4FCF-D3AC-4159-810E-FD5B717C749E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59938ED-33C3-4B38-BE10-178C31BD6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9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6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24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Joint effort- BI</a:t>
            </a:r>
            <a:r>
              <a:rPr lang="en-US" baseline="0" dirty="0" smtClean="0"/>
              <a:t> and Code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Mainstream announcement – advertising on social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1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8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2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Darien</a:t>
            </a:r>
            <a:r>
              <a:rPr lang="en-US" baseline="0" dirty="0" smtClean="0"/>
              <a:t> Street – </a:t>
            </a:r>
            <a:r>
              <a:rPr lang="en-US" baseline="0" dirty="0" err="1" smtClean="0"/>
              <a:t>Rollingwood</a:t>
            </a:r>
            <a:r>
              <a:rPr lang="en-US" baseline="0" dirty="0" smtClean="0"/>
              <a:t> Hills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FY2018   FY2019      % Change  </a:t>
            </a:r>
          </a:p>
          <a:p>
            <a:endParaRPr lang="en-US" dirty="0"/>
          </a:p>
          <a:p>
            <a:r>
              <a:rPr lang="en-US" dirty="0"/>
              <a:t>Violations Identified Proactively</a:t>
            </a:r>
            <a:endParaRPr lang="en-US" b="1" dirty="0"/>
          </a:p>
          <a:p>
            <a:r>
              <a:rPr lang="en-US" dirty="0" smtClean="0"/>
              <a:t>9,624	11,613	20.7%</a:t>
            </a:r>
            <a:endParaRPr lang="en-US" b="1" dirty="0"/>
          </a:p>
          <a:p>
            <a:endParaRPr lang="en-US" sz="900" dirty="0"/>
          </a:p>
          <a:p>
            <a:r>
              <a:rPr lang="en-US" dirty="0"/>
              <a:t>Complaints Submitted by Residents</a:t>
            </a:r>
            <a:endParaRPr lang="en-US" b="1" dirty="0"/>
          </a:p>
          <a:p>
            <a:r>
              <a:rPr lang="en-US" dirty="0" smtClean="0"/>
              <a:t>637	429	-32.7%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Properties Contracted for Abatement</a:t>
            </a:r>
            <a:endParaRPr lang="en-US" b="1" dirty="0"/>
          </a:p>
          <a:p>
            <a:r>
              <a:rPr lang="en-US" dirty="0" smtClean="0"/>
              <a:t>906	888	-2.0%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Citations Issued</a:t>
            </a:r>
            <a:endParaRPr lang="en-US" b="1" dirty="0"/>
          </a:p>
          <a:p>
            <a:r>
              <a:rPr lang="en-US" dirty="0" smtClean="0"/>
              <a:t>243	337	38.7%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FY2018   FY2019      % Change  </a:t>
            </a:r>
          </a:p>
          <a:p>
            <a:endParaRPr lang="en-US" dirty="0"/>
          </a:p>
          <a:p>
            <a:r>
              <a:rPr lang="en-US" dirty="0"/>
              <a:t>Violations Identified Proactively</a:t>
            </a:r>
            <a:endParaRPr lang="en-US" b="1" dirty="0"/>
          </a:p>
          <a:p>
            <a:r>
              <a:rPr lang="en-US" b="0" dirty="0" smtClean="0"/>
              <a:t>35,266	40,086	13.7%</a:t>
            </a:r>
            <a:endParaRPr lang="en-US" b="1" dirty="0"/>
          </a:p>
          <a:p>
            <a:endParaRPr lang="en-US" sz="900" dirty="0"/>
          </a:p>
          <a:p>
            <a:r>
              <a:rPr lang="en-US" dirty="0"/>
              <a:t>Complaints Submitted by Residents</a:t>
            </a:r>
            <a:endParaRPr lang="en-US" b="1" dirty="0"/>
          </a:p>
          <a:p>
            <a:r>
              <a:rPr lang="en-US" dirty="0" smtClean="0"/>
              <a:t>1,924	1,687	-12.3%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Properties Contracted for Abatement</a:t>
            </a:r>
            <a:endParaRPr lang="en-US" b="1" dirty="0"/>
          </a:p>
          <a:p>
            <a:r>
              <a:rPr lang="en-US" dirty="0" smtClean="0"/>
              <a:t>3,424	1,646	-51.9%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Citations Issued</a:t>
            </a:r>
            <a:endParaRPr lang="en-US" b="1" dirty="0"/>
          </a:p>
          <a:p>
            <a:r>
              <a:rPr lang="en-US" dirty="0" smtClean="0"/>
              <a:t>1,138	1,739	52.8%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34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9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Newest</a:t>
            </a:r>
            <a:r>
              <a:rPr lang="en-US" baseline="0" dirty="0"/>
              <a:t> code efficiency</a:t>
            </a:r>
            <a:r>
              <a:rPr lang="en-US" dirty="0"/>
              <a:t> indicator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67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Dismissals</a:t>
            </a:r>
            <a:r>
              <a:rPr lang="en-US" baseline="0" dirty="0"/>
              <a:t> from Code Inspectors are recommended, based on compliance. Prosecutors take this information into account prior to making a final judgement.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392-parking violations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938ED-33C3-4B38-BE10-178C31BD6A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21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73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1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3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0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5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4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7A1EAAD-174C-4D65-AD0F-58D0376B980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F2DE931-BAA3-43FE-AEF9-97ECEC42F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4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311" y="2022665"/>
            <a:ext cx="9349396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Neighborhood Services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Environmental Code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409" y="4308179"/>
            <a:ext cx="7315200" cy="914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FY 2018-19   4th Quarter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July –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93743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245" y="735546"/>
            <a:ext cx="7257403" cy="1356360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smtClean="0">
                <a:solidFill>
                  <a:schemeClr val="tx1"/>
                </a:solidFill>
              </a:rPr>
              <a:t>4</a:t>
            </a:r>
            <a:r>
              <a:rPr lang="en-US" sz="3600" u="sng" baseline="30000" dirty="0" smtClean="0">
                <a:solidFill>
                  <a:schemeClr val="tx1"/>
                </a:solidFill>
              </a:rPr>
              <a:t>th</a:t>
            </a:r>
            <a:r>
              <a:rPr lang="en-US" sz="3600" u="sng" dirty="0" smtClean="0">
                <a:solidFill>
                  <a:schemeClr val="tx1"/>
                </a:solidFill>
              </a:rPr>
              <a:t> Quarter– </a:t>
            </a:r>
            <a:r>
              <a:rPr lang="en-US" sz="3600" u="sng" dirty="0">
                <a:solidFill>
                  <a:schemeClr val="tx1"/>
                </a:solidFill>
              </a:rPr>
              <a:t>Code District </a:t>
            </a:r>
            <a:r>
              <a:rPr lang="en-US" sz="3600" u="sng" dirty="0" smtClean="0">
                <a:solidFill>
                  <a:schemeClr val="tx1"/>
                </a:solidFill>
              </a:rPr>
              <a:t>8 Sweep</a:t>
            </a:r>
            <a:br>
              <a:rPr lang="en-US" sz="3600" u="sng" dirty="0" smtClean="0">
                <a:solidFill>
                  <a:schemeClr val="tx1"/>
                </a:solidFill>
              </a:rPr>
            </a:br>
            <a:r>
              <a:rPr lang="en-US" sz="3600" u="sng" dirty="0" smtClean="0">
                <a:solidFill>
                  <a:schemeClr val="tx1"/>
                </a:solidFill>
              </a:rPr>
              <a:t>Mesquite Park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245" y="2091906"/>
            <a:ext cx="7254755" cy="4038600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Total Number of Code Cases: </a:t>
            </a:r>
            <a:r>
              <a:rPr lang="en-US" dirty="0" smtClean="0">
                <a:solidFill>
                  <a:schemeClr val="tx1"/>
                </a:solidFill>
              </a:rPr>
              <a:t>484</a:t>
            </a:r>
            <a:endParaRPr lang="en-US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Total Number of  Violations: </a:t>
            </a:r>
            <a:r>
              <a:rPr lang="en-US" dirty="0" smtClean="0">
                <a:solidFill>
                  <a:schemeClr val="tx1"/>
                </a:solidFill>
              </a:rPr>
              <a:t>1,199</a:t>
            </a:r>
            <a:endParaRPr lang="en-US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Citations Issued: 8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Top 5 Violations: </a:t>
            </a:r>
          </a:p>
          <a:p>
            <a:pPr marL="731520" lvl="1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Overhanging Limbs: </a:t>
            </a:r>
            <a:r>
              <a:rPr lang="en-US" dirty="0" smtClean="0">
                <a:solidFill>
                  <a:schemeClr val="tx1"/>
                </a:solidFill>
              </a:rPr>
              <a:t>264</a:t>
            </a:r>
          </a:p>
          <a:p>
            <a:pPr marL="731520" lvl="1" indent="-457200">
              <a:buClrTx/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High </a:t>
            </a:r>
            <a:r>
              <a:rPr lang="en-US" dirty="0">
                <a:solidFill>
                  <a:schemeClr val="tx1"/>
                </a:solidFill>
              </a:rPr>
              <a:t>Grass and Weeds: </a:t>
            </a:r>
            <a:r>
              <a:rPr lang="en-US" dirty="0" smtClean="0">
                <a:solidFill>
                  <a:schemeClr val="tx1"/>
                </a:solidFill>
              </a:rPr>
              <a:t>204</a:t>
            </a:r>
            <a:endParaRPr lang="en-US" dirty="0">
              <a:solidFill>
                <a:schemeClr val="tx1"/>
              </a:solidFill>
            </a:endParaRPr>
          </a:p>
          <a:p>
            <a:pPr marL="731520" lvl="1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Landscaping and Vegetation </a:t>
            </a:r>
            <a:r>
              <a:rPr lang="en-US" dirty="0" err="1">
                <a:solidFill>
                  <a:schemeClr val="tx1"/>
                </a:solidFill>
              </a:rPr>
              <a:t>Maint</a:t>
            </a:r>
            <a:r>
              <a:rPr lang="en-US" dirty="0">
                <a:solidFill>
                  <a:schemeClr val="tx1"/>
                </a:solidFill>
              </a:rPr>
              <a:t>.: </a:t>
            </a:r>
            <a:r>
              <a:rPr lang="en-US" dirty="0" smtClean="0">
                <a:solidFill>
                  <a:schemeClr val="tx1"/>
                </a:solidFill>
              </a:rPr>
              <a:t>179</a:t>
            </a:r>
            <a:endParaRPr lang="en-US" dirty="0">
              <a:solidFill>
                <a:schemeClr val="tx1"/>
              </a:solidFill>
            </a:endParaRPr>
          </a:p>
          <a:p>
            <a:pPr marL="731520" lvl="1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Nuisance Premises: </a:t>
            </a:r>
            <a:r>
              <a:rPr lang="en-US" dirty="0" smtClean="0">
                <a:solidFill>
                  <a:schemeClr val="tx1"/>
                </a:solidFill>
              </a:rPr>
              <a:t>149</a:t>
            </a:r>
            <a:endParaRPr lang="en-US" dirty="0">
              <a:solidFill>
                <a:schemeClr val="tx1"/>
              </a:solidFill>
            </a:endParaRPr>
          </a:p>
          <a:p>
            <a:pPr marL="731520" lvl="1" indent="-457200">
              <a:buClrTx/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Trash</a:t>
            </a:r>
            <a:r>
              <a:rPr lang="en-US" dirty="0">
                <a:solidFill>
                  <a:schemeClr val="tx1"/>
                </a:solidFill>
              </a:rPr>
              <a:t>, Junk, and Debris: </a:t>
            </a:r>
            <a:r>
              <a:rPr lang="en-US" dirty="0" smtClean="0">
                <a:solidFill>
                  <a:schemeClr val="tx1"/>
                </a:solidFill>
              </a:rPr>
              <a:t>128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2" y="735545"/>
            <a:ext cx="4389034" cy="48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81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55" y="248819"/>
            <a:ext cx="4842163" cy="13231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Rose Lane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6083" y="479487"/>
            <a:ext cx="4406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Violation: </a:t>
            </a:r>
          </a:p>
          <a:p>
            <a:r>
              <a:rPr lang="en-US" sz="1600" dirty="0">
                <a:latin typeface="+mj-lt"/>
              </a:rPr>
              <a:t>Nuisance Premises, Property Maint., Fencing, and Trash, Debris &amp; Junk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2677" y="6146367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46" y="6129752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pic>
        <p:nvPicPr>
          <p:cNvPr id="21" name="Picture 20" descr="A tree on a dirt road&#10;&#10;Description automatically generated">
            <a:extLst>
              <a:ext uri="{FF2B5EF4-FFF2-40B4-BE49-F238E27FC236}">
                <a16:creationId xmlns:a16="http://schemas.microsoft.com/office/drawing/2014/main" id="{EB7FACEE-46DC-42E7-B2E9-BD793C260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13" y="3749723"/>
            <a:ext cx="3323456" cy="2419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n old brick house with trees in the background&#10;&#10;Description automatically generated">
            <a:extLst>
              <a:ext uri="{FF2B5EF4-FFF2-40B4-BE49-F238E27FC236}">
                <a16:creationId xmlns:a16="http://schemas.microsoft.com/office/drawing/2014/main" id="{E726053E-1A56-457D-AAD5-7554362F1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0" y="3749723"/>
            <a:ext cx="3225421" cy="2419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Content Placeholder 11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90019A69-7470-4130-A18B-B28FB3BAC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9" y="1341261"/>
            <a:ext cx="3275337" cy="238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Content Placeholder 18" descr="A tree on a dirt road&#10;&#10;Description automatically generated">
            <a:extLst>
              <a:ext uri="{FF2B5EF4-FFF2-40B4-BE49-F238E27FC236}">
                <a16:creationId xmlns:a16="http://schemas.microsoft.com/office/drawing/2014/main" id="{15262FFA-558E-4240-880B-309E6AB60F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19" y="1341261"/>
            <a:ext cx="3173372" cy="238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15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60" y="511533"/>
            <a:ext cx="4842163" cy="13231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Windmill Lane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2680" y="977417"/>
            <a:ext cx="5031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Violation: </a:t>
            </a:r>
          </a:p>
          <a:p>
            <a:r>
              <a:rPr lang="en-US" sz="1600" dirty="0">
                <a:latin typeface="+mj-lt"/>
              </a:rPr>
              <a:t>High Grass &amp; Weeds and Trash, Junk &amp; Debris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058" y="5850762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7962" y="5856367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pic>
        <p:nvPicPr>
          <p:cNvPr id="19" name="Content Placeholder 18" descr="A house with a yard&#10;&#10;Description automatically generated">
            <a:extLst>
              <a:ext uri="{FF2B5EF4-FFF2-40B4-BE49-F238E27FC236}">
                <a16:creationId xmlns:a16="http://schemas.microsoft.com/office/drawing/2014/main" id="{18DF1D4A-2809-49DC-9B1D-863B1FD3DD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356514"/>
            <a:ext cx="5421281" cy="3049470"/>
          </a:xfrm>
        </p:spPr>
      </p:pic>
      <p:pic>
        <p:nvPicPr>
          <p:cNvPr id="17" name="Content Placeholder 16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1780E81D-65A6-42D7-B97E-B119B49542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2" y="2356514"/>
            <a:ext cx="5421281" cy="3049470"/>
          </a:xfrm>
        </p:spPr>
      </p:pic>
    </p:spTree>
    <p:extLst>
      <p:ext uri="{BB962C8B-B14F-4D97-AF65-F5344CB8AC3E}">
        <p14:creationId xmlns:p14="http://schemas.microsoft.com/office/powerpoint/2010/main" val="114878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22" y="2426462"/>
            <a:ext cx="2942434" cy="13263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Code Ambassador Statistics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147688"/>
              </p:ext>
            </p:extLst>
          </p:nvPr>
        </p:nvGraphicFramePr>
        <p:xfrm>
          <a:off x="3606979" y="785173"/>
          <a:ext cx="7912576" cy="429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26700" y="5200343"/>
            <a:ext cx="3071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Behind the Numbers</a:t>
            </a:r>
            <a:r>
              <a:rPr lang="en-US" dirty="0"/>
              <a:t>:</a:t>
            </a:r>
          </a:p>
          <a:p>
            <a:r>
              <a:rPr lang="en-US" dirty="0"/>
              <a:t>Compliance Rate – 39.27%</a:t>
            </a:r>
          </a:p>
          <a:p>
            <a:r>
              <a:rPr lang="en-US" dirty="0"/>
              <a:t>Volunteer Hours – 225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97704" y="5200343"/>
            <a:ext cx="4721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Recent Activity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Continuing education for Ambassadors </a:t>
            </a:r>
          </a:p>
          <a:p>
            <a:pPr marL="285750" indent="-285750">
              <a:buFontTx/>
              <a:buChar char="-"/>
            </a:pPr>
            <a:r>
              <a:rPr lang="en-US" dirty="0"/>
              <a:t>Next Class set for January </a:t>
            </a:r>
            <a:r>
              <a:rPr lang="en-US" dirty="0" smtClean="0"/>
              <a:t>30, </a:t>
            </a:r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861983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64" y="2623127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Vacant Property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Maintenance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Program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862638"/>
              </p:ext>
            </p:extLst>
          </p:nvPr>
        </p:nvGraphicFramePr>
        <p:xfrm>
          <a:off x="4194048" y="487682"/>
          <a:ext cx="6864096" cy="2064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9171">
                  <a:extLst>
                    <a:ext uri="{9D8B030D-6E8A-4147-A177-3AD203B41FA5}">
                      <a16:colId xmlns:a16="http://schemas.microsoft.com/office/drawing/2014/main" val="876182013"/>
                    </a:ext>
                  </a:extLst>
                </a:gridCol>
                <a:gridCol w="1383064">
                  <a:extLst>
                    <a:ext uri="{9D8B030D-6E8A-4147-A177-3AD203B41FA5}">
                      <a16:colId xmlns:a16="http://schemas.microsoft.com/office/drawing/2014/main" val="1157549176"/>
                    </a:ext>
                  </a:extLst>
                </a:gridCol>
                <a:gridCol w="1564680">
                  <a:extLst>
                    <a:ext uri="{9D8B030D-6E8A-4147-A177-3AD203B41FA5}">
                      <a16:colId xmlns:a16="http://schemas.microsoft.com/office/drawing/2014/main" val="3430928159"/>
                    </a:ext>
                  </a:extLst>
                </a:gridCol>
                <a:gridCol w="1327181">
                  <a:extLst>
                    <a:ext uri="{9D8B030D-6E8A-4147-A177-3AD203B41FA5}">
                      <a16:colId xmlns:a16="http://schemas.microsoft.com/office/drawing/2014/main" val="793329175"/>
                    </a:ext>
                  </a:extLst>
                </a:gridCol>
              </a:tblGrid>
              <a:tr h="64540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baseline="0" dirty="0">
                          <a:effectLst/>
                        </a:rPr>
                        <a:t>4th </a:t>
                      </a:r>
                      <a:r>
                        <a:rPr lang="en-US" sz="1800" b="1" u="none" strike="noStrike" dirty="0">
                          <a:effectLst/>
                        </a:rPr>
                        <a:t>Quarter Statistics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>
                          <a:effectLst/>
                        </a:rPr>
                        <a:t>Vacant Properties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FY2017-18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 smtClean="0">
                          <a:effectLst/>
                        </a:rPr>
                        <a:t>(July-Sept)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FY2018-19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 smtClean="0">
                          <a:effectLst/>
                        </a:rPr>
                        <a:t>(July-Sept)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% Change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1168944"/>
                  </a:ext>
                </a:extLst>
              </a:tr>
              <a:tr h="27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Commercial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25.7%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918452"/>
                  </a:ext>
                </a:extLst>
              </a:tr>
              <a:tr h="27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Residential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-1.0%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298895"/>
                  </a:ext>
                </a:extLst>
              </a:tr>
              <a:tr h="27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Industrial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92.0%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3816182"/>
                  </a:ext>
                </a:extLst>
              </a:tr>
              <a:tr h="274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Agricultural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16.2%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3630551"/>
                  </a:ext>
                </a:extLst>
              </a:tr>
              <a:tr h="274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Friz Quadrata Std" panose="020E06020405040204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598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680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921899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904268"/>
              </p:ext>
            </p:extLst>
          </p:nvPr>
        </p:nvGraphicFramePr>
        <p:xfrm>
          <a:off x="5122182" y="2845404"/>
          <a:ext cx="5344160" cy="3491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554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609600"/>
            <a:ext cx="9959109" cy="1356360"/>
          </a:xfrm>
        </p:spPr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Vacant Property Reoccurring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9" y="2508630"/>
            <a:ext cx="9872871" cy="3639127"/>
          </a:xfrm>
        </p:spPr>
        <p:txBody>
          <a:bodyPr/>
          <a:lstStyle/>
          <a:p>
            <a:r>
              <a:rPr lang="en-US" dirty="0"/>
              <a:t>680 total Properties have been sent Notice to </a:t>
            </a:r>
            <a:r>
              <a:rPr lang="en-US" dirty="0" smtClean="0"/>
              <a:t>Maintain, </a:t>
            </a:r>
            <a:r>
              <a:rPr lang="en-US" dirty="0"/>
              <a:t>which is the first step in the Vacant Property Reoccurring Maintenance </a:t>
            </a:r>
            <a:r>
              <a:rPr lang="en-US" dirty="0" smtClean="0"/>
              <a:t>Process</a:t>
            </a:r>
          </a:p>
          <a:p>
            <a:pPr lvl="0"/>
            <a:r>
              <a:rPr lang="en-US" dirty="0" smtClean="0"/>
              <a:t>148 Properties have initiated in first contract process, second step</a:t>
            </a:r>
          </a:p>
          <a:p>
            <a:pPr lvl="0"/>
            <a:r>
              <a:rPr lang="en-US" dirty="0" smtClean="0"/>
              <a:t>62 </a:t>
            </a:r>
            <a:r>
              <a:rPr lang="en-US" dirty="0"/>
              <a:t>Properties on the reoccurring maintenance list to be maintained every three (3) </a:t>
            </a:r>
            <a:r>
              <a:rPr lang="en-US" dirty="0" smtClean="0"/>
              <a:t>weeks, final step</a:t>
            </a:r>
            <a:endParaRPr lang="en-US" dirty="0"/>
          </a:p>
          <a:p>
            <a:pPr lvl="0"/>
            <a:r>
              <a:rPr lang="en-US" dirty="0" smtClean="0"/>
              <a:t>We </a:t>
            </a:r>
            <a:r>
              <a:rPr lang="en-US" dirty="0"/>
              <a:t>have noticed a rise in the number of properties with active permits </a:t>
            </a:r>
            <a:r>
              <a:rPr lang="en-US" dirty="0" smtClean="0"/>
              <a:t>and/or </a:t>
            </a:r>
            <a:r>
              <a:rPr lang="en-US" dirty="0"/>
              <a:t>voluntary compliance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1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6" y="479688"/>
            <a:ext cx="5228282" cy="132310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HOME </a:t>
            </a:r>
            <a:r>
              <a:rPr lang="en-US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Program</a:t>
            </a:r>
            <a:endParaRPr lang="en-US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2058" y="5735956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8301" y="5717664"/>
            <a:ext cx="113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6" y="1592970"/>
            <a:ext cx="4547123" cy="471137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24879" y="827673"/>
            <a:ext cx="3930656" cy="2947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67" y="3775665"/>
            <a:ext cx="5356908" cy="2770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4795" y="690113"/>
            <a:ext cx="248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FY 2018-2019:</a:t>
            </a:r>
          </a:p>
          <a:p>
            <a:pPr algn="ctr"/>
            <a:r>
              <a:rPr lang="en-US" sz="2000" dirty="0" smtClean="0"/>
              <a:t>Referrals:	6</a:t>
            </a:r>
          </a:p>
          <a:p>
            <a:pPr algn="ctr"/>
            <a:r>
              <a:rPr lang="en-US" sz="2000" dirty="0" smtClean="0"/>
              <a:t>Pending:	1</a:t>
            </a:r>
          </a:p>
          <a:p>
            <a:pPr algn="ctr"/>
            <a:r>
              <a:rPr lang="en-US" sz="2000" dirty="0" smtClean="0"/>
              <a:t>Completed:	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495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177" y="1400044"/>
            <a:ext cx="10586443" cy="2506934"/>
          </a:xfrm>
        </p:spPr>
        <p:txBody>
          <a:bodyPr>
            <a:normAutofit/>
          </a:bodyPr>
          <a:lstStyle/>
          <a:p>
            <a:r>
              <a:rPr lang="en-US" sz="6600"/>
              <a:t>Questions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7696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8817" y="1965960"/>
            <a:ext cx="7315200" cy="4434150"/>
          </a:xfrm>
        </p:spPr>
        <p:txBody>
          <a:bodyPr/>
          <a:lstStyle/>
          <a:p>
            <a:r>
              <a:rPr lang="en-US" sz="2800" b="1" dirty="0"/>
              <a:t>Statistics for Environmental Code</a:t>
            </a:r>
          </a:p>
          <a:p>
            <a:pPr lvl="1"/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Quarter Data</a:t>
            </a:r>
          </a:p>
          <a:p>
            <a:r>
              <a:rPr lang="en-US" sz="2800" b="1" dirty="0"/>
              <a:t>Trending &amp; Forecasting</a:t>
            </a:r>
          </a:p>
          <a:p>
            <a:r>
              <a:rPr lang="en-US" sz="2800" b="1" dirty="0" smtClean="0"/>
              <a:t>Questions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3253"/>
            <a:ext cx="9875520" cy="13563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Quarter Statistics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678170"/>
              </p:ext>
            </p:extLst>
          </p:nvPr>
        </p:nvGraphicFramePr>
        <p:xfrm>
          <a:off x="1143000" y="1576553"/>
          <a:ext cx="9872663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762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3253"/>
            <a:ext cx="9875520" cy="13563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YTD Statistics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382031"/>
              </p:ext>
            </p:extLst>
          </p:nvPr>
        </p:nvGraphicFramePr>
        <p:xfrm>
          <a:off x="1143000" y="1576553"/>
          <a:ext cx="9872663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81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04715" y="1248032"/>
            <a:ext cx="4879199" cy="82013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ctr"/>
            <a:r>
              <a:rPr lang="en-US" sz="2900" dirty="0"/>
              <a:t>Proactive Violations Identified – Previous/Current 4</a:t>
            </a:r>
            <a:r>
              <a:rPr lang="en-US" sz="2900" baseline="30000" dirty="0"/>
              <a:t>th</a:t>
            </a:r>
            <a:r>
              <a:rPr lang="en-US" sz="2900" dirty="0"/>
              <a:t> Quarter Comparison</a:t>
            </a: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932264"/>
              </p:ext>
            </p:extLst>
          </p:nvPr>
        </p:nvGraphicFramePr>
        <p:xfrm>
          <a:off x="602709" y="2320631"/>
          <a:ext cx="5107593" cy="3039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419609" y="1244259"/>
            <a:ext cx="4865554" cy="82391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ctr"/>
            <a:r>
              <a:rPr lang="en-US" sz="2900" dirty="0"/>
              <a:t>Complaints Submitted by Residents – Previous/Current 4</a:t>
            </a:r>
            <a:r>
              <a:rPr lang="en-US" sz="2900" baseline="30000" dirty="0"/>
              <a:t>th </a:t>
            </a:r>
            <a:r>
              <a:rPr lang="en-US" sz="2900" dirty="0"/>
              <a:t>Quarter Comparison</a:t>
            </a:r>
          </a:p>
          <a:p>
            <a:endParaRPr lang="en-US" dirty="0"/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353474"/>
              </p:ext>
            </p:extLst>
          </p:nvPr>
        </p:nvGraphicFramePr>
        <p:xfrm>
          <a:off x="6296758" y="2320631"/>
          <a:ext cx="5095356" cy="3039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387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60" y="2572855"/>
            <a:ext cx="2681530" cy="13263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Code Case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Compliance Analysis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012117"/>
              </p:ext>
            </p:extLst>
          </p:nvPr>
        </p:nvGraphicFramePr>
        <p:xfrm>
          <a:off x="3714161" y="866128"/>
          <a:ext cx="7553395" cy="505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036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36" y="2636329"/>
            <a:ext cx="4253627" cy="13563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Case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Management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4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Quarter </a:t>
            </a:r>
            <a:r>
              <a:rPr lang="en-US" dirty="0">
                <a:solidFill>
                  <a:schemeClr val="tx1"/>
                </a:solidFill>
              </a:rPr>
              <a:t>Comparison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E42403-15E6-4F40-8C7C-D603ABC18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995483"/>
              </p:ext>
            </p:extLst>
          </p:nvPr>
        </p:nvGraphicFramePr>
        <p:xfrm>
          <a:off x="4147456" y="719666"/>
          <a:ext cx="7603507" cy="52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437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08" y="1450432"/>
            <a:ext cx="3056637" cy="413768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4</a:t>
            </a:r>
            <a:r>
              <a:rPr lang="en-US" sz="4000" baseline="30000" dirty="0">
                <a:solidFill>
                  <a:schemeClr val="tx1"/>
                </a:solidFill>
              </a:rPr>
              <a:t>th </a:t>
            </a:r>
            <a:r>
              <a:rPr lang="en-US" sz="4000" dirty="0">
                <a:solidFill>
                  <a:schemeClr val="tx1"/>
                </a:solidFill>
              </a:rPr>
              <a:t>Quarter – Citation Dispositions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D1326-153F-4B2B-A24C-B48B1D84D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45" y="1033128"/>
            <a:ext cx="7944959" cy="4791744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74945E9A-86EA-4A80-B17A-3C378C738662}"/>
              </a:ext>
            </a:extLst>
          </p:cNvPr>
          <p:cNvSpPr txBox="1"/>
          <p:nvPr/>
        </p:nvSpPr>
        <p:spPr>
          <a:xfrm>
            <a:off x="6988629" y="3048000"/>
            <a:ext cx="1480457" cy="13171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404040"/>
                </a:solidFill>
                <a:effectLst/>
                <a:latin typeface="Friz Quadrata Std"/>
                <a:ea typeface="Times New Roman" panose="02020603050405020304" pitchFamily="18" charset="0"/>
                <a:cs typeface="Tahoma" panose="020B0604030504040204" pitchFamily="34" charset="0"/>
              </a:rPr>
              <a:t>337</a:t>
            </a:r>
            <a:endParaRPr lang="en-US" sz="2400" b="1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404040"/>
                </a:solidFill>
                <a:effectLst/>
                <a:latin typeface="Friz Quadrata Std"/>
                <a:ea typeface="Times New Roman" panose="02020603050405020304" pitchFamily="18" charset="0"/>
                <a:cs typeface="Tahoma" panose="020B0604030504040204" pitchFamily="34" charset="0"/>
              </a:rPr>
              <a:t>Citations Issued</a:t>
            </a:r>
            <a:endParaRPr lang="en-US" sz="2400" b="1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618" y="2734292"/>
            <a:ext cx="3604491" cy="13563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 4 Violations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603421"/>
              </p:ext>
            </p:extLst>
          </p:nvPr>
        </p:nvGraphicFramePr>
        <p:xfrm>
          <a:off x="3799730" y="1084407"/>
          <a:ext cx="7449700" cy="4656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424909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398</Words>
  <Application>Microsoft Office PowerPoint</Application>
  <PresentationFormat>Widescreen</PresentationFormat>
  <Paragraphs>138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 Black</vt:lpstr>
      <vt:lpstr>Bookman Old Style</vt:lpstr>
      <vt:lpstr>Calibri</vt:lpstr>
      <vt:lpstr>Corbel</vt:lpstr>
      <vt:lpstr>Friz Quadrata Std</vt:lpstr>
      <vt:lpstr>Tahoma</vt:lpstr>
      <vt:lpstr>Times New Roman</vt:lpstr>
      <vt:lpstr>Basis</vt:lpstr>
      <vt:lpstr>Neighborhood Services  Environmental Code</vt:lpstr>
      <vt:lpstr>Overview</vt:lpstr>
      <vt:lpstr>4th Quarter Statistics </vt:lpstr>
      <vt:lpstr>YTD Statistics </vt:lpstr>
      <vt:lpstr>PowerPoint Presentation</vt:lpstr>
      <vt:lpstr>Code Case Compliance Analysis</vt:lpstr>
      <vt:lpstr>Case  Management 4th Quarter Comparison</vt:lpstr>
      <vt:lpstr>4th Quarter – Citation Dispositions</vt:lpstr>
      <vt:lpstr>Top 4 Violations</vt:lpstr>
      <vt:lpstr>4th Quarter– Code District 8 Sweep Mesquite Park</vt:lpstr>
      <vt:lpstr>Rose Lane</vt:lpstr>
      <vt:lpstr>Windmill Lane</vt:lpstr>
      <vt:lpstr>Code Ambassador Statistics</vt:lpstr>
      <vt:lpstr>Vacant Property Maintenance Program</vt:lpstr>
      <vt:lpstr>Vacant Property Reoccurring Maintenance</vt:lpstr>
      <vt:lpstr>HOME Program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Services  Environmental Code</dc:title>
  <dc:creator>Melissa Davis</dc:creator>
  <cp:lastModifiedBy>Maria Martinez</cp:lastModifiedBy>
  <cp:revision>56</cp:revision>
  <cp:lastPrinted>2019-09-03T18:55:09Z</cp:lastPrinted>
  <dcterms:created xsi:type="dcterms:W3CDTF">2019-08-22T13:11:27Z</dcterms:created>
  <dcterms:modified xsi:type="dcterms:W3CDTF">2019-12-02T17:40:53Z</dcterms:modified>
</cp:coreProperties>
</file>